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386" r:id="rId2"/>
    <p:sldId id="444" r:id="rId3"/>
    <p:sldId id="456" r:id="rId4"/>
    <p:sldId id="442" r:id="rId5"/>
    <p:sldId id="459" r:id="rId6"/>
    <p:sldId id="447" r:id="rId7"/>
    <p:sldId id="446" r:id="rId8"/>
    <p:sldId id="440" r:id="rId9"/>
    <p:sldId id="396" r:id="rId10"/>
    <p:sldId id="448" r:id="rId11"/>
    <p:sldId id="414" r:id="rId12"/>
    <p:sldId id="450" r:id="rId13"/>
    <p:sldId id="441" r:id="rId14"/>
    <p:sldId id="408" r:id="rId15"/>
    <p:sldId id="439" r:id="rId16"/>
    <p:sldId id="457" r:id="rId17"/>
    <p:sldId id="438" r:id="rId18"/>
    <p:sldId id="416" r:id="rId19"/>
    <p:sldId id="426" r:id="rId20"/>
    <p:sldId id="425" r:id="rId21"/>
    <p:sldId id="451" r:id="rId22"/>
    <p:sldId id="458" r:id="rId23"/>
    <p:sldId id="420" r:id="rId24"/>
    <p:sldId id="419" r:id="rId25"/>
    <p:sldId id="392" r:id="rId2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29F"/>
    <a:srgbClr val="CDB9B7"/>
    <a:srgbClr val="475569"/>
    <a:srgbClr val="607731"/>
    <a:srgbClr val="99B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0" autoAdjust="0"/>
  </p:normalViewPr>
  <p:slideViewPr>
    <p:cSldViewPr>
      <p:cViewPr varScale="1">
        <p:scale>
          <a:sx n="115" d="100"/>
          <a:sy n="115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108"/>
          </a:xfrm>
          <a:prstGeom prst="rect">
            <a:avLst/>
          </a:prstGeom>
        </p:spPr>
        <p:txBody>
          <a:bodyPr vert="horz" lIns="91124" tIns="45561" rIns="91124" bIns="4556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4108"/>
          </a:xfrm>
          <a:prstGeom prst="rect">
            <a:avLst/>
          </a:prstGeom>
        </p:spPr>
        <p:txBody>
          <a:bodyPr vert="horz" lIns="91124" tIns="45561" rIns="91124" bIns="45561" rtlCol="0"/>
          <a:lstStyle>
            <a:lvl1pPr algn="r">
              <a:defRPr sz="1200"/>
            </a:lvl1pPr>
          </a:lstStyle>
          <a:p>
            <a:fld id="{74608503-CCF8-4C78-855B-D46761D37662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4" tIns="45561" rIns="91124" bIns="4556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068"/>
            <a:ext cx="5438775" cy="4442224"/>
          </a:xfrm>
          <a:prstGeom prst="rect">
            <a:avLst/>
          </a:prstGeom>
        </p:spPr>
        <p:txBody>
          <a:bodyPr vert="horz" lIns="91124" tIns="45561" rIns="91124" bIns="455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6979"/>
            <a:ext cx="2946400" cy="494108"/>
          </a:xfrm>
          <a:prstGeom prst="rect">
            <a:avLst/>
          </a:prstGeom>
        </p:spPr>
        <p:txBody>
          <a:bodyPr vert="horz" lIns="91124" tIns="45561" rIns="91124" bIns="4556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376979"/>
            <a:ext cx="2946400" cy="494108"/>
          </a:xfrm>
          <a:prstGeom prst="rect">
            <a:avLst/>
          </a:prstGeom>
        </p:spPr>
        <p:txBody>
          <a:bodyPr vert="horz" lIns="91124" tIns="45561" rIns="91124" bIns="45561" rtlCol="0" anchor="b"/>
          <a:lstStyle>
            <a:lvl1pPr algn="r">
              <a:defRPr sz="1200"/>
            </a:lvl1pPr>
          </a:lstStyle>
          <a:p>
            <a:fld id="{1C6B64BC-A8B1-4BEF-A1DB-BAAAC8FD40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22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E48669A7-24C5-4801-B258-B5CE103BC210}" type="slidenum">
              <a:rPr lang="ru-RU" altLang="ru-RU" smtClean="0"/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F937F29-0839-476E-BC81-71E0874BD971}" type="slidenum">
              <a:rPr lang="ru-RU" altLang="ru-RU" sz="120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2</a:t>
            </a:fld>
            <a:endParaRPr lang="ru-RU" altLang="ru-RU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9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0BE0-0151-4DDC-9C7B-B37C6B629780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C96-DDEB-44FC-959C-27E07A41A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2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0BE0-0151-4DDC-9C7B-B37C6B629780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C96-DDEB-44FC-959C-27E07A41A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21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0BE0-0151-4DDC-9C7B-B37C6B629780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C96-DDEB-44FC-959C-27E07A41A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38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0BE0-0151-4DDC-9C7B-B37C6B629780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C96-DDEB-44FC-959C-27E07A41A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12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0BE0-0151-4DDC-9C7B-B37C6B629780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C96-DDEB-44FC-959C-27E07A41A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01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0BE0-0151-4DDC-9C7B-B37C6B629780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C96-DDEB-44FC-959C-27E07A41A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41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0BE0-0151-4DDC-9C7B-B37C6B629780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C96-DDEB-44FC-959C-27E07A41A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44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0BE0-0151-4DDC-9C7B-B37C6B629780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C96-DDEB-44FC-959C-27E07A41A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5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0BE0-0151-4DDC-9C7B-B37C6B629780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C96-DDEB-44FC-959C-27E07A41A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38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0BE0-0151-4DDC-9C7B-B37C6B629780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C96-DDEB-44FC-959C-27E07A41A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05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0BE0-0151-4DDC-9C7B-B37C6B629780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2C96-DDEB-44FC-959C-27E07A41A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17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0BE0-0151-4DDC-9C7B-B37C6B629780}" type="datetimeFigureOut">
              <a:rPr lang="ru-RU" smtClean="0"/>
              <a:pPr/>
              <a:t>21.01.2026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2C96-DDEB-44FC-959C-27E07A41A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05" y="4149080"/>
            <a:ext cx="9138566" cy="248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Информация по приёму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 военный учебный центр при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Санкт-Петербургском государственном электротехническом университете «ЛЭТИ» им. В.И. Ульянова (Ленина) 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2026 год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Рисунок 4" descr="D:\Логотип ВУЦ ЛЭТИ 90x10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8834"/>
            <a:ext cx="3528392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0" y="2205038"/>
            <a:ext cx="9144000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lumMod val="95000"/>
              </a:schemeClr>
            </a:outerShdw>
          </a:effectLst>
          <a:extLst/>
        </p:spPr>
        <p:txBody>
          <a:bodyPr anchor="ctr"/>
          <a:lstStyle/>
          <a:p>
            <a:pPr eaLnBrk="1" hangingPunct="1">
              <a:defRPr/>
            </a:pP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3" y="12980"/>
            <a:ext cx="660641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0073" y="112474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2310" y="1070908"/>
            <a:ext cx="275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Заявление о гражданстве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893" y="107778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Место рождения – иное государство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33" y="1547912"/>
            <a:ext cx="3671534" cy="5049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47912"/>
            <a:ext cx="3589210" cy="50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8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980"/>
            <a:ext cx="648072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7704" y="96610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Характеристика из деканата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99613"/>
              </p:ext>
            </p:extLst>
          </p:nvPr>
        </p:nvGraphicFramePr>
        <p:xfrm>
          <a:off x="4968231" y="1484200"/>
          <a:ext cx="3693123" cy="519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5" imgW="5667198" imgH="8010306" progId="Acrobat.Document.DC">
                  <p:embed/>
                </p:oleObj>
              </mc:Choice>
              <mc:Fallback>
                <p:oleObj name="Acrobat Document" r:id="rId5" imgW="5667198" imgH="801030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8231" y="1484200"/>
                        <a:ext cx="3693123" cy="5195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02563"/>
            <a:ext cx="3672408" cy="52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3" y="12980"/>
            <a:ext cx="660641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27684" y="90437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Справка </a:t>
            </a:r>
            <a:r>
              <a:rPr lang="ru-RU" b="1" dirty="0" smtClean="0"/>
              <a:t>о наличии (отсутствии) </a:t>
            </a:r>
            <a:r>
              <a:rPr lang="ru-RU" b="1" dirty="0" smtClean="0"/>
              <a:t>судимости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18" y="1340768"/>
            <a:ext cx="4767564" cy="52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1" y="12980"/>
            <a:ext cx="588633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23728" y="112474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Приписное удостоверение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19" y="1571533"/>
            <a:ext cx="3397007" cy="48083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3042297" cy="20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1" y="12980"/>
            <a:ext cx="588633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148478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Прибыть </a:t>
            </a:r>
            <a:r>
              <a:rPr lang="ru-RU" dirty="0"/>
              <a:t>в военный учебный центр (</a:t>
            </a:r>
            <a:r>
              <a:rPr lang="ru-RU" b="1" dirty="0"/>
              <a:t>помещение № 6218, 2 этаж, 6 корпус, </a:t>
            </a:r>
            <a:r>
              <a:rPr lang="ru-RU" b="1" dirty="0" err="1"/>
              <a:t>ул.Профессора</a:t>
            </a:r>
            <a:r>
              <a:rPr lang="ru-RU" b="1" dirty="0"/>
              <a:t> Попова, д.37БА</a:t>
            </a:r>
            <a:r>
              <a:rPr lang="ru-RU" dirty="0"/>
              <a:t>) для подачи </a:t>
            </a:r>
            <a:r>
              <a:rPr lang="ru-RU" b="1" dirty="0"/>
              <a:t>Комплекта документов №1</a:t>
            </a:r>
            <a:r>
              <a:rPr lang="ru-RU" dirty="0"/>
              <a:t> (иметь ОРИГИНАЛЫ всех документов, с которых делались копии и копию приписного удостоверения). 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b="1" i="1" dirty="0"/>
              <a:t>Телефон для справок – 234-38-67, </a:t>
            </a:r>
            <a:r>
              <a:rPr lang="en-US" b="1" i="1" dirty="0"/>
              <a:t>e</a:t>
            </a:r>
            <a:r>
              <a:rPr lang="ru-RU" b="1" i="1" dirty="0"/>
              <a:t>-</a:t>
            </a:r>
            <a:r>
              <a:rPr lang="en-US" b="1" i="1" dirty="0"/>
              <a:t>mail</a:t>
            </a:r>
            <a:r>
              <a:rPr lang="ru-RU" b="1" i="1" dirty="0"/>
              <a:t>: nabor_vuc@mail.ru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На основании поданных заявлений в военном учебном центре составляется список граждан из числа студентов, который утверждается Ректором университета.</a:t>
            </a:r>
          </a:p>
          <a:p>
            <a:r>
              <a:rPr lang="ru-RU" dirty="0"/>
              <a:t>Граждане, внесенные в указанный список, проходят </a:t>
            </a:r>
            <a:r>
              <a:rPr lang="ru-RU" b="1" dirty="0"/>
              <a:t>предварительный отбор, </a:t>
            </a:r>
            <a:r>
              <a:rPr lang="ru-RU" dirty="0"/>
              <a:t>который включает медицинское освидетельствование и профессиональный психологический отбор.</a:t>
            </a:r>
          </a:p>
          <a:p>
            <a:r>
              <a:rPr lang="ru-RU" b="1" dirty="0"/>
              <a:t>Граждане, не внесенные в указанный список, не допускаются к участию в предварительном отборе.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980"/>
            <a:ext cx="648072" cy="6803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83230"/>
              </p:ext>
            </p:extLst>
          </p:nvPr>
        </p:nvGraphicFramePr>
        <p:xfrm>
          <a:off x="611560" y="1340768"/>
          <a:ext cx="7992890" cy="5291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313">
                  <a:extLst>
                    <a:ext uri="{9D8B030D-6E8A-4147-A177-3AD203B41FA5}">
                      <a16:colId xmlns:a16="http://schemas.microsoft.com/office/drawing/2014/main" val="3913376977"/>
                    </a:ext>
                  </a:extLst>
                </a:gridCol>
                <a:gridCol w="5849988">
                  <a:extLst>
                    <a:ext uri="{9D8B030D-6E8A-4147-A177-3AD203B41FA5}">
                      <a16:colId xmlns:a16="http://schemas.microsoft.com/office/drawing/2014/main" val="891809881"/>
                    </a:ext>
                  </a:extLst>
                </a:gridCol>
                <a:gridCol w="1317589">
                  <a:extLst>
                    <a:ext uri="{9D8B030D-6E8A-4147-A177-3AD203B41FA5}">
                      <a16:colId xmlns:a16="http://schemas.microsoft.com/office/drawing/2014/main" val="4263051946"/>
                    </a:ext>
                  </a:extLst>
                </a:gridCol>
              </a:tblGrid>
              <a:tr h="464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документа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Срок подачи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extLst>
                  <a:ext uri="{0D108BD9-81ED-4DB2-BD59-A6C34878D82A}">
                    <a16:rowId xmlns:a16="http://schemas.microsoft.com/office/drawing/2014/main" val="1478249052"/>
                  </a:ext>
                </a:extLst>
              </a:tr>
              <a:tr h="70309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Карта медицинского освидетельствования </a:t>
                      </a:r>
                      <a:r>
                        <a:rPr lang="ru-RU" sz="1400" dirty="0">
                          <a:effectLst/>
                        </a:rPr>
                        <a:t>– 1 экз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i="1" dirty="0" smtClean="0">
                          <a:effectLst/>
                        </a:rPr>
                        <a:t>(проверить наличие печатей (1</a:t>
                      </a:r>
                      <a:r>
                        <a:rPr lang="ru-RU" sz="1400" i="1" baseline="0" dirty="0" smtClean="0">
                          <a:effectLst/>
                        </a:rPr>
                        <a:t>  на фото, 1 на оборотной стороне, где подпись </a:t>
                      </a:r>
                      <a:r>
                        <a:rPr lang="ru-RU" sz="1400" i="1" baseline="0" dirty="0" err="1" smtClean="0">
                          <a:effectLst/>
                        </a:rPr>
                        <a:t>пред.комиссии</a:t>
                      </a:r>
                      <a:r>
                        <a:rPr lang="ru-RU" sz="1400" i="1" baseline="0" dirty="0" smtClean="0">
                          <a:effectLst/>
                        </a:rPr>
                        <a:t>), проверить результат А1,2,3,4 или Б1,2,3,4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 30 апреля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extLst>
                  <a:ext uri="{0D108BD9-81ED-4DB2-BD59-A6C34878D82A}">
                    <a16:rowId xmlns:a16="http://schemas.microsoft.com/office/drawing/2014/main" val="4195402792"/>
                  </a:ext>
                </a:extLst>
              </a:tr>
              <a:tr h="464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Лист учета результатов </a:t>
                      </a:r>
                      <a:r>
                        <a:rPr lang="ru-RU" sz="1400" b="1" dirty="0">
                          <a:effectLst/>
                        </a:rPr>
                        <a:t>профессионального психологического отбора </a:t>
                      </a:r>
                      <a:r>
                        <a:rPr lang="ru-RU" sz="1400" dirty="0">
                          <a:effectLst/>
                        </a:rPr>
                        <a:t>– 1 экз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i="1" dirty="0" smtClean="0">
                          <a:effectLst/>
                        </a:rPr>
                        <a:t>(проверить наличие подписи и печати)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63256"/>
                  </a:ext>
                </a:extLst>
              </a:tr>
              <a:tr h="9421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Справка</a:t>
                      </a:r>
                      <a:r>
                        <a:rPr lang="ru-RU" sz="1400" dirty="0">
                          <a:effectLst/>
                        </a:rPr>
                        <a:t> «Об отсутствии </a:t>
                      </a:r>
                      <a:r>
                        <a:rPr lang="ru-RU" sz="1400" dirty="0" err="1">
                          <a:effectLst/>
                        </a:rPr>
                        <a:t>мед.показаний</a:t>
                      </a:r>
                      <a:r>
                        <a:rPr lang="ru-RU" sz="1400" dirty="0">
                          <a:effectLst/>
                        </a:rPr>
                        <a:t> для работы со сведениями, составляющими государственную тайну»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(проверить наличие печати организации на справке и печатей, подписей председателя и членов комиссии)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899115"/>
                  </a:ext>
                </a:extLst>
              </a:tr>
              <a:tr h="2250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ИНН </a:t>
                      </a:r>
                      <a:r>
                        <a:rPr lang="ru-RU" sz="1400" dirty="0">
                          <a:effectLst/>
                        </a:rPr>
                        <a:t>(сайте ФНС России сформировать выписку)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697809"/>
                  </a:ext>
                </a:extLst>
              </a:tr>
              <a:tr h="2250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СНИЛС</a:t>
                      </a:r>
                      <a:r>
                        <a:rPr lang="ru-RU" sz="1400" dirty="0">
                          <a:effectLst/>
                        </a:rPr>
                        <a:t> (копия)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11862"/>
                  </a:ext>
                </a:extLst>
              </a:tr>
              <a:tr h="464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АНКЕТА</a:t>
                      </a:r>
                      <a:r>
                        <a:rPr lang="ru-RU" sz="1400" dirty="0">
                          <a:effectLst/>
                        </a:rPr>
                        <a:t> (форма № 3) (заполняется собственноручно без ошибок и исправлений)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818694"/>
                  </a:ext>
                </a:extLst>
              </a:tr>
              <a:tr h="1625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Фото для документов (АНКЕТА):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Условия съёмки: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аккуратная причёска, без головного убора, одежда простого кроя без ярких узоров и логотипов. Предпочтительны однотонные вещи нейтральных цветов. Избегайте белой одежды, чтобы не сливаться с фоном;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размер фото – (4*6) см; - количество – 2 шт.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на матовой фотобумаге.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0693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9087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Комплект документов №2</a:t>
            </a:r>
          </a:p>
        </p:txBody>
      </p:sp>
    </p:spTree>
    <p:extLst>
      <p:ext uri="{BB962C8B-B14F-4D97-AF65-F5344CB8AC3E}">
        <p14:creationId xmlns:p14="http://schemas.microsoft.com/office/powerpoint/2010/main" val="23228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1" y="12980"/>
            <a:ext cx="588633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99499" y="884771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Карта медицинского освидетельствования 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502588"/>
              </p:ext>
            </p:extLst>
          </p:nvPr>
        </p:nvGraphicFramePr>
        <p:xfrm>
          <a:off x="611560" y="1421449"/>
          <a:ext cx="3384376" cy="4781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Acrobat Document" r:id="rId5" imgW="5676567" imgH="8020037" progId="Acrobat.Document.DC">
                  <p:embed/>
                </p:oleObj>
              </mc:Choice>
              <mc:Fallback>
                <p:oleObj name="Acrobat Document" r:id="rId5" imgW="5676567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1421449"/>
                        <a:ext cx="3384376" cy="4781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352277"/>
              </p:ext>
            </p:extLst>
          </p:nvPr>
        </p:nvGraphicFramePr>
        <p:xfrm>
          <a:off x="4932040" y="1421449"/>
          <a:ext cx="3380606" cy="4776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Acrobat Document" r:id="rId7" imgW="5676567" imgH="8020037" progId="Acrobat.Document.DC">
                  <p:embed/>
                </p:oleObj>
              </mc:Choice>
              <mc:Fallback>
                <p:oleObj name="Acrobat Document" r:id="rId7" imgW="5676567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2040" y="1421449"/>
                        <a:ext cx="3380606" cy="4776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8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980"/>
            <a:ext cx="648072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11247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Лист учета результатов </a:t>
            </a:r>
            <a:r>
              <a:rPr lang="ru-RU" b="1" dirty="0"/>
              <a:t>профессионального психологического отбора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3690426" cy="50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2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980"/>
            <a:ext cx="648072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1196752"/>
            <a:ext cx="6696744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Справка</a:t>
            </a:r>
            <a:r>
              <a:rPr lang="ru-RU" dirty="0"/>
              <a:t> </a:t>
            </a:r>
            <a:r>
              <a:rPr lang="ru-RU" b="1" dirty="0"/>
              <a:t>«Об отсутствии </a:t>
            </a:r>
            <a:r>
              <a:rPr lang="ru-RU" b="1" dirty="0" err="1"/>
              <a:t>мед.показаний</a:t>
            </a:r>
            <a:r>
              <a:rPr lang="ru-RU" b="1" dirty="0"/>
              <a:t> для работы со сведениями, составляющими государственную тайну»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5012"/>
            <a:ext cx="3320658" cy="4566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30470"/>
            <a:ext cx="3370892" cy="46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980"/>
            <a:ext cx="648072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15716" y="744949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Выписка ИНН (сайт ФНС)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3744416" cy="475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51966"/>
            <a:ext cx="5544616" cy="26153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44716"/>
            <a:ext cx="4176464" cy="28231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44716"/>
            <a:ext cx="4171278" cy="28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8" name="Рисунок 17" descr="лого ЛЭТИ белый рус 2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19" name="Рисунок 18" descr="D:\Логотип ВУЦ ЛЭТИ 90x10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2980"/>
            <a:ext cx="588632" cy="6803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0835"/>
              </p:ext>
            </p:extLst>
          </p:nvPr>
        </p:nvGraphicFramePr>
        <p:xfrm>
          <a:off x="617844" y="1652128"/>
          <a:ext cx="8274636" cy="485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6972">
                  <a:extLst>
                    <a:ext uri="{9D8B030D-6E8A-4147-A177-3AD203B41FA5}">
                      <a16:colId xmlns:a16="http://schemas.microsoft.com/office/drawing/2014/main" val="2547769313"/>
                    </a:ext>
                  </a:extLst>
                </a:gridCol>
                <a:gridCol w="6216034">
                  <a:extLst>
                    <a:ext uri="{9D8B030D-6E8A-4147-A177-3AD203B41FA5}">
                      <a16:colId xmlns:a16="http://schemas.microsoft.com/office/drawing/2014/main" val="959570817"/>
                    </a:ext>
                  </a:extLst>
                </a:gridCol>
                <a:gridCol w="1171630">
                  <a:extLst>
                    <a:ext uri="{9D8B030D-6E8A-4147-A177-3AD203B41FA5}">
                      <a16:colId xmlns:a16="http://schemas.microsoft.com/office/drawing/2014/main" val="3710440036"/>
                    </a:ext>
                  </a:extLst>
                </a:gridCol>
              </a:tblGrid>
              <a:tr h="36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документа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Срок подачи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val="17744942"/>
                  </a:ext>
                </a:extLst>
              </a:tr>
              <a:tr h="262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Заявление</a:t>
                      </a:r>
                      <a:r>
                        <a:rPr lang="ru-RU" sz="1400" dirty="0">
                          <a:effectLst/>
                        </a:rPr>
                        <a:t> – 1 экз. </a:t>
                      </a:r>
                      <a:r>
                        <a:rPr lang="ru-RU" sz="1400" dirty="0" smtClean="0">
                          <a:effectLst/>
                        </a:rPr>
                        <a:t>печатный.</a:t>
                      </a:r>
                      <a:r>
                        <a:rPr lang="ru-RU" sz="1400" baseline="0" dirty="0" smtClean="0">
                          <a:effectLst/>
                        </a:rPr>
                        <a:t> Об</a:t>
                      </a:r>
                      <a:r>
                        <a:rPr lang="ru-RU" sz="1400" dirty="0" smtClean="0">
                          <a:effectLst/>
                        </a:rPr>
                        <a:t>разец </a:t>
                      </a:r>
                      <a:r>
                        <a:rPr lang="ru-RU" sz="1400" dirty="0">
                          <a:effectLst/>
                        </a:rPr>
                        <a:t>на сайте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 </a:t>
                      </a:r>
                      <a:r>
                        <a:rPr lang="ru-RU" sz="1600" b="1" dirty="0" smtClean="0">
                          <a:effectLst/>
                        </a:rPr>
                        <a:t>3 апреля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 anchor="ctr"/>
                </a:tc>
                <a:extLst>
                  <a:ext uri="{0D108BD9-81ED-4DB2-BD59-A6C34878D82A}">
                    <a16:rowId xmlns:a16="http://schemas.microsoft.com/office/drawing/2014/main" val="3604089413"/>
                  </a:ext>
                </a:extLst>
              </a:tr>
              <a:tr h="72415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2.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Копия паспорта гражданина РФ: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лист с общими данными и фото;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лист с отметкой о регистрации по месту жительства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Копию с данными представить на одном листе формата А-4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843802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3.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Копию справки о временной регистрации </a:t>
                      </a:r>
                      <a:r>
                        <a:rPr lang="ru-RU" sz="1400" dirty="0">
                          <a:effectLst/>
                        </a:rPr>
                        <a:t>по месту пребывания - для иногородних студентов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134634"/>
                  </a:ext>
                </a:extLst>
              </a:tr>
              <a:tr h="2152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4.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Фото 3х4 </a:t>
                      </a:r>
                      <a:r>
                        <a:rPr lang="ru-RU" sz="1400" dirty="0">
                          <a:effectLst/>
                        </a:rPr>
                        <a:t>для карты </a:t>
                      </a:r>
                      <a:r>
                        <a:rPr lang="ru-RU" sz="1400" dirty="0" err="1" smtClean="0">
                          <a:effectLst/>
                        </a:rPr>
                        <a:t>мед.освидетельствования</a:t>
                      </a:r>
                      <a:r>
                        <a:rPr lang="ru-RU" sz="1400" dirty="0" smtClean="0">
                          <a:effectLst/>
                        </a:rPr>
                        <a:t> и </a:t>
                      </a:r>
                      <a:r>
                        <a:rPr lang="ru-RU" sz="1400" dirty="0">
                          <a:effectLst/>
                        </a:rPr>
                        <a:t>для личной карточки – 2 шт.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81216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5.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Дополнительные сведения </a:t>
                      </a:r>
                      <a:r>
                        <a:rPr lang="ru-RU" sz="1400" dirty="0">
                          <a:effectLst/>
                        </a:rPr>
                        <a:t>– 1 экз. печатный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образец на сайте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83786"/>
                  </a:ext>
                </a:extLst>
              </a:tr>
              <a:tr h="4440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6.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Согласие на обработку персональных данных </a:t>
                      </a:r>
                      <a:r>
                        <a:rPr lang="ru-RU" sz="1400" dirty="0">
                          <a:effectLst/>
                        </a:rPr>
                        <a:t>– 1 экз. печатный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(Согласие на обработку данных) представлено на сайте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957967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7.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Заявление о гражданстве</a:t>
                      </a:r>
                      <a:r>
                        <a:rPr lang="ru-RU" sz="1400" dirty="0">
                          <a:effectLst/>
                        </a:rPr>
                        <a:t>. Образец на </a:t>
                      </a:r>
                      <a:r>
                        <a:rPr lang="ru-RU" sz="1400" dirty="0" smtClean="0">
                          <a:effectLst/>
                        </a:rPr>
                        <a:t>сайте. Для родившихся в другом государстве</a:t>
                      </a:r>
                      <a:r>
                        <a:rPr lang="ru-RU" sz="1400" baseline="0" dirty="0" smtClean="0">
                          <a:effectLst/>
                        </a:rPr>
                        <a:t> справка об отказе или отсутствии второго гражданства.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793529"/>
                  </a:ext>
                </a:extLst>
              </a:tr>
              <a:tr h="2408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8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Характеристика из деканата</a:t>
                      </a:r>
                      <a:r>
                        <a:rPr lang="ru-RU" sz="1400" dirty="0">
                          <a:effectLst/>
                        </a:rPr>
                        <a:t>. (проверить наличие подписи и печати деканата)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240940"/>
                  </a:ext>
                </a:extLst>
              </a:tr>
              <a:tr h="2517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9.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Справка об отсутствии судимости</a:t>
                      </a:r>
                      <a:r>
                        <a:rPr lang="ru-RU" sz="1400" dirty="0">
                          <a:effectLst/>
                        </a:rPr>
                        <a:t>. (через сайт </a:t>
                      </a:r>
                      <a:r>
                        <a:rPr lang="ru-RU" sz="1400" dirty="0" err="1" smtClean="0">
                          <a:effectLst/>
                        </a:rPr>
                        <a:t>Госу</a:t>
                      </a:r>
                      <a:r>
                        <a:rPr lang="en-US" sz="1400" dirty="0" smtClean="0">
                          <a:effectLst/>
                        </a:rPr>
                        <a:t>c</a:t>
                      </a:r>
                      <a:r>
                        <a:rPr lang="ru-RU" sz="1400" dirty="0" err="1" smtClean="0">
                          <a:effectLst/>
                        </a:rPr>
                        <a:t>луги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или МФЦ) 2 </a:t>
                      </a:r>
                      <a:r>
                        <a:rPr lang="ru-RU" sz="1400" dirty="0" err="1" smtClean="0">
                          <a:effectLst/>
                        </a:rPr>
                        <a:t>экз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126268"/>
                  </a:ext>
                </a:extLst>
              </a:tr>
              <a:tr h="5431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effectLst/>
                        </a:rPr>
                        <a:t>10.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Приписное удостоверение</a:t>
                      </a:r>
                      <a:r>
                        <a:rPr lang="ru-RU" sz="1400" dirty="0">
                          <a:effectLst/>
                        </a:rPr>
                        <a:t>: ксерокопию 1-ого и 2-ого </a:t>
                      </a:r>
                      <a:r>
                        <a:rPr lang="ru-RU" sz="1400" dirty="0" smtClean="0">
                          <a:effectLst/>
                        </a:rPr>
                        <a:t>и 3-ого разворота приписного удостоверения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7290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1860" y="70628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ДЛЯ УЧАСТИЯ В ОТБОРЕ </a:t>
            </a:r>
            <a:r>
              <a:rPr lang="ru-RU" b="1" dirty="0" smtClean="0"/>
              <a:t>НЕОБХОДИМО</a:t>
            </a:r>
            <a:endParaRPr lang="en-US" b="1" dirty="0" smtClean="0"/>
          </a:p>
          <a:p>
            <a:pPr algn="ctr"/>
            <a:r>
              <a:rPr lang="ru-RU" dirty="0"/>
              <a:t>Сформировать </a:t>
            </a:r>
            <a:r>
              <a:rPr lang="ru-RU" b="1" dirty="0"/>
              <a:t>Комплект документов №</a:t>
            </a:r>
            <a:r>
              <a:rPr lang="ru-RU" b="1" dirty="0" smtClean="0"/>
              <a:t>1</a:t>
            </a:r>
            <a:r>
              <a:rPr lang="ru-RU" dirty="0" smtClean="0"/>
              <a:t>  </a:t>
            </a:r>
            <a:r>
              <a:rPr lang="ru-RU" b="1" dirty="0" smtClean="0"/>
              <a:t>и Комплект документов № 2:</a:t>
            </a:r>
            <a:endParaRPr lang="ru-RU" b="1" dirty="0"/>
          </a:p>
          <a:p>
            <a:pPr algn="ctr"/>
            <a:r>
              <a:rPr lang="ru-RU" b="1" dirty="0"/>
              <a:t>Комплект документов №1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1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980"/>
            <a:ext cx="648072" cy="68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3960440" cy="54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8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-31598" y="12980"/>
            <a:ext cx="9144000" cy="7298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       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980"/>
            <a:ext cx="648072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47478" y="105273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СНИЛС (копия)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62" y="2020824"/>
            <a:ext cx="4037076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2980"/>
            <a:ext cx="720080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23728" y="10527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АНКЕТА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571954"/>
            <a:ext cx="82089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sz="1600" dirty="0" smtClean="0"/>
              <a:t>Ручка </a:t>
            </a:r>
            <a:r>
              <a:rPr lang="ru-RU" sz="1600" dirty="0"/>
              <a:t>синяя или черная</a:t>
            </a:r>
          </a:p>
          <a:p>
            <a:r>
              <a:rPr lang="ru-RU" sz="1600" dirty="0" smtClean="0"/>
              <a:t>2. Зачеркивать</a:t>
            </a:r>
            <a:r>
              <a:rPr lang="ru-RU" sz="1600" dirty="0"/>
              <a:t>, исправлять, корректор – нельзя</a:t>
            </a:r>
          </a:p>
          <a:p>
            <a:r>
              <a:rPr lang="ru-RU" sz="1600" dirty="0" smtClean="0"/>
              <a:t>3. Писать </a:t>
            </a:r>
            <a:r>
              <a:rPr lang="ru-RU" sz="1600" dirty="0"/>
              <a:t>четко и разборчиво</a:t>
            </a:r>
          </a:p>
          <a:p>
            <a:r>
              <a:rPr lang="ru-RU" sz="1600" dirty="0" smtClean="0"/>
              <a:t>4. Жирным </a:t>
            </a:r>
            <a:r>
              <a:rPr lang="ru-RU" sz="1600" dirty="0"/>
              <a:t>шрифтом указаны стандартные ответы, в скобках варианты.</a:t>
            </a:r>
          </a:p>
          <a:p>
            <a:r>
              <a:rPr lang="ru-RU" sz="1600" dirty="0" smtClean="0"/>
              <a:t>5. Читаете </a:t>
            </a:r>
            <a:r>
              <a:rPr lang="ru-RU" sz="1600" dirty="0"/>
              <a:t>вопрос – пишете ответ так же как в образце анкеты, полностью, без сокращений.</a:t>
            </a:r>
          </a:p>
          <a:p>
            <a:r>
              <a:rPr lang="ru-RU" sz="1600" dirty="0"/>
              <a:t>Например в п.7 нужно писать так: </a:t>
            </a:r>
          </a:p>
          <a:p>
            <a:r>
              <a:rPr lang="ru-RU" sz="1600" b="1" dirty="0"/>
              <a:t>Гражданин Российской Федерации.</a:t>
            </a:r>
          </a:p>
          <a:p>
            <a:r>
              <a:rPr lang="ru-RU" sz="1600" b="1" dirty="0"/>
              <a:t>Гражданства (подданства) другого государства не имею.  </a:t>
            </a:r>
          </a:p>
          <a:p>
            <a:r>
              <a:rPr lang="ru-RU" sz="1600" b="1" dirty="0"/>
              <a:t>Гражданство не изменял.</a:t>
            </a:r>
          </a:p>
          <a:p>
            <a:endParaRPr lang="ru-RU" sz="1600" dirty="0"/>
          </a:p>
          <a:p>
            <a:r>
              <a:rPr lang="ru-RU" sz="1600" dirty="0"/>
              <a:t>Так же по всем остальным пунктам.</a:t>
            </a:r>
          </a:p>
          <a:p>
            <a:endParaRPr lang="ru-RU" sz="1600" dirty="0"/>
          </a:p>
          <a:p>
            <a:r>
              <a:rPr lang="ru-RU" sz="1600" dirty="0" smtClean="0"/>
              <a:t>6. 10 </a:t>
            </a:r>
            <a:r>
              <a:rPr lang="ru-RU" sz="1600" dirty="0"/>
              <a:t>пункт – если были за границей, писать всё с рождения</a:t>
            </a:r>
          </a:p>
          <a:p>
            <a:r>
              <a:rPr lang="ru-RU" sz="1600" dirty="0"/>
              <a:t>Например: Турция 2007-2010 ежегодно туризм.</a:t>
            </a:r>
          </a:p>
          <a:p>
            <a:r>
              <a:rPr lang="ru-RU" sz="1600" dirty="0" smtClean="0"/>
              <a:t>7. 14 </a:t>
            </a:r>
            <a:r>
              <a:rPr lang="ru-RU" sz="1600" dirty="0"/>
              <a:t>пункт – начинаем писать с отца, потом мать, братья, сестры родные, единокровные, сводные</a:t>
            </a:r>
          </a:p>
          <a:p>
            <a:r>
              <a:rPr lang="ru-RU" sz="1600" dirty="0"/>
              <a:t>Адрес родственников пишем по штампу в их паспорте.</a:t>
            </a:r>
          </a:p>
          <a:p>
            <a:r>
              <a:rPr lang="ru-RU" sz="1600" dirty="0"/>
              <a:t>Если отец не указан в свидетельстве о рождении, начинаем писать с матери, ниже пишем, что отец в свидетельстве о рождении не указан. Или указан со слов матери.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900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2980"/>
            <a:ext cx="720080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11560" y="1268760"/>
            <a:ext cx="79928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 </a:t>
            </a:r>
            <a:r>
              <a:rPr lang="ru-RU" sz="1600" dirty="0" smtClean="0"/>
              <a:t>Пункт </a:t>
            </a:r>
            <a:r>
              <a:rPr lang="ru-RU" sz="1600" dirty="0"/>
              <a:t>15 – полностью переписываем фразу: </a:t>
            </a:r>
            <a:r>
              <a:rPr lang="ru-RU" sz="1600" b="1" dirty="0"/>
              <a:t>близких родственников, постоянно проживающих (проживавших) за границей не имею.</a:t>
            </a:r>
          </a:p>
          <a:p>
            <a:r>
              <a:rPr lang="ru-RU" sz="1600" dirty="0"/>
              <a:t>Если есть родственники, которые проживают (проживали) за границей (Беларусь, Казахстан, Украина) тоже считаются, то записывать как в примере.</a:t>
            </a:r>
          </a:p>
          <a:p>
            <a:r>
              <a:rPr lang="ru-RU" sz="1600" dirty="0" smtClean="0"/>
              <a:t>9. Пункт </a:t>
            </a:r>
            <a:r>
              <a:rPr lang="ru-RU" sz="1600" dirty="0"/>
              <a:t>16 – указываем все адреса регистрации (временную в общежитии тоже) и проживания с рождения.</a:t>
            </a:r>
          </a:p>
          <a:p>
            <a:r>
              <a:rPr lang="ru-RU" sz="1600" dirty="0" smtClean="0"/>
              <a:t>10. Пункт </a:t>
            </a:r>
            <a:r>
              <a:rPr lang="ru-RU" sz="1600" dirty="0"/>
              <a:t>18 – полностью, без сокращений переписываем фразу: </a:t>
            </a:r>
            <a:r>
              <a:rPr lang="ru-RU" sz="1600" b="1" dirty="0"/>
              <a:t>Медицинских противопоказаний для работы с использованием сведений, составляющих государственную тайну, не имею.</a:t>
            </a:r>
          </a:p>
          <a:p>
            <a:r>
              <a:rPr lang="ru-RU" sz="1600" dirty="0" smtClean="0"/>
              <a:t>11. Пункт </a:t>
            </a:r>
            <a:r>
              <a:rPr lang="ru-RU" sz="1600" dirty="0"/>
              <a:t>21 – ставим подпись (</a:t>
            </a:r>
            <a:r>
              <a:rPr lang="ru-RU" sz="1600" b="1" dirty="0"/>
              <a:t>ДАТУ НЕ УКАЗЫВАТЬ</a:t>
            </a:r>
            <a:r>
              <a:rPr lang="ru-RU" sz="1600" dirty="0"/>
              <a:t>)</a:t>
            </a:r>
          </a:p>
          <a:p>
            <a:endParaRPr lang="ru-RU" sz="1600" dirty="0" smtClean="0"/>
          </a:p>
          <a:p>
            <a:r>
              <a:rPr lang="ru-RU" sz="1600" dirty="0"/>
              <a:t>Анкету заполнить в </a:t>
            </a:r>
            <a:r>
              <a:rPr lang="en-US" sz="1600" dirty="0" err="1"/>
              <a:t>exsel</a:t>
            </a:r>
            <a:r>
              <a:rPr lang="en-US" sz="1600" dirty="0"/>
              <a:t> </a:t>
            </a:r>
            <a:r>
              <a:rPr lang="ru-RU" sz="1600" dirty="0"/>
              <a:t>и распечатать на </a:t>
            </a:r>
            <a:r>
              <a:rPr lang="ru-RU" sz="1600" dirty="0" smtClean="0"/>
              <a:t>листах </a:t>
            </a:r>
            <a:r>
              <a:rPr lang="ru-RU" sz="1600" dirty="0"/>
              <a:t>форма А4</a:t>
            </a:r>
            <a:r>
              <a:rPr lang="en-US" sz="1600" dirty="0"/>
              <a:t> (4 </a:t>
            </a:r>
            <a:r>
              <a:rPr lang="ru-RU" sz="1600" dirty="0"/>
              <a:t>листа).</a:t>
            </a:r>
          </a:p>
          <a:p>
            <a:endParaRPr lang="ru-RU" sz="1600" dirty="0"/>
          </a:p>
          <a:p>
            <a:r>
              <a:rPr lang="ru-RU" sz="1600" dirty="0"/>
              <a:t>Образец заполнения анкеты студенты получат на </a:t>
            </a:r>
            <a:r>
              <a:rPr lang="ru-RU" sz="1600" dirty="0" smtClean="0"/>
              <a:t>личную электронную </a:t>
            </a:r>
            <a:r>
              <a:rPr lang="ru-RU" sz="1600" dirty="0"/>
              <a:t>почту, с которой пришлют заявление и </a:t>
            </a:r>
            <a:r>
              <a:rPr lang="ru-RU" sz="1600" dirty="0" err="1"/>
              <a:t>доп.сведения</a:t>
            </a:r>
            <a:r>
              <a:rPr lang="ru-RU" sz="1600" dirty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Распечатанные анкеты будут переданы в студенческую канцелярию (</a:t>
            </a:r>
            <a:r>
              <a:rPr lang="ru-RU" sz="1600" dirty="0"/>
              <a:t>4 корпус</a:t>
            </a:r>
            <a:r>
              <a:rPr lang="ru-RU" sz="1600" dirty="0" smtClean="0"/>
              <a:t>). После проверки студент получит исправленную анкету и бланк (формат </a:t>
            </a:r>
            <a:r>
              <a:rPr lang="ru-RU" sz="1600" dirty="0" err="1" smtClean="0"/>
              <a:t>аЗ</a:t>
            </a:r>
            <a:r>
              <a:rPr lang="ru-RU" sz="1600" dirty="0" smtClean="0"/>
              <a:t>) для заполнения.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Если не хватит места для каких-то пунктов, например - 10, 14, 15, 16, есть дополнительные бланки, </a:t>
            </a:r>
            <a:r>
              <a:rPr lang="ru-RU" sz="1600" dirty="0" smtClean="0"/>
              <a:t>которые будут выданы студенческой канцелярией.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073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2980"/>
            <a:ext cx="720080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9552" y="112474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ПОДПИСКА (форма 2</a:t>
            </a:r>
            <a:r>
              <a:rPr lang="ru-RU" b="1" dirty="0" smtClean="0"/>
              <a:t>)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dirty="0" smtClean="0"/>
              <a:t>2 экз.</a:t>
            </a:r>
            <a:endParaRPr lang="ru-RU" dirty="0"/>
          </a:p>
          <a:p>
            <a:endParaRPr lang="ru-RU" dirty="0"/>
          </a:p>
          <a:p>
            <a:r>
              <a:rPr lang="ru-RU" dirty="0"/>
              <a:t>Я, полностью фамилия имя отчество</a:t>
            </a:r>
          </a:p>
          <a:p>
            <a:endParaRPr lang="ru-RU" dirty="0"/>
          </a:p>
          <a:p>
            <a:r>
              <a:rPr lang="ru-RU" dirty="0"/>
              <a:t>С другой стороны, подпись, инициалы фамилия и дату указать сверху,</a:t>
            </a:r>
          </a:p>
          <a:p>
            <a:r>
              <a:rPr lang="ru-RU" dirty="0"/>
              <a:t>внизу только подпись, инициалы, фамилия</a:t>
            </a:r>
          </a:p>
          <a:p>
            <a:endParaRPr lang="ru-RU" dirty="0"/>
          </a:p>
          <a:p>
            <a:r>
              <a:rPr lang="ru-RU" dirty="0"/>
              <a:t>Т.Е дату в подписке ставим только наверху</a:t>
            </a:r>
            <a:r>
              <a:rPr lang="ru-RU" dirty="0" smtClean="0"/>
              <a:t>!</a:t>
            </a:r>
          </a:p>
          <a:p>
            <a:endParaRPr lang="ru-RU" dirty="0"/>
          </a:p>
          <a:p>
            <a:r>
              <a:rPr lang="ru-RU" dirty="0" smtClean="0"/>
              <a:t>Бланки подписки получить в ВУЦ.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3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Логотип ВУЦ ЛЭТИ 90x10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2043451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11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3" y="12980"/>
            <a:ext cx="660641" cy="68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7" y="898915"/>
            <a:ext cx="3985981" cy="5661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41" y="898915"/>
            <a:ext cx="39833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3" y="12980"/>
            <a:ext cx="660641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3568" y="1556792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* Для офицеров запаса: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ФРТ – 073800		</a:t>
            </a:r>
          </a:p>
          <a:p>
            <a:r>
              <a:rPr lang="ru-RU" dirty="0"/>
              <a:t>ФКТИ – 472500</a:t>
            </a:r>
          </a:p>
          <a:p>
            <a:r>
              <a:rPr lang="ru-RU" dirty="0" smtClean="0"/>
              <a:t>ФЭА, </a:t>
            </a:r>
            <a:r>
              <a:rPr lang="ru-RU" dirty="0" smtClean="0"/>
              <a:t>ИСГЭО </a:t>
            </a:r>
            <a:r>
              <a:rPr lang="ru-RU" dirty="0" smtClean="0"/>
              <a:t>– </a:t>
            </a:r>
            <a:r>
              <a:rPr lang="ru-RU" dirty="0"/>
              <a:t>471200		</a:t>
            </a:r>
          </a:p>
          <a:p>
            <a:r>
              <a:rPr lang="ru-RU" dirty="0"/>
              <a:t>ФЭЛ – 472200</a:t>
            </a:r>
          </a:p>
          <a:p>
            <a:r>
              <a:rPr lang="ru-RU" dirty="0"/>
              <a:t>ФИБС – 472200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u="sng" dirty="0"/>
              <a:t>*Для матросов запаса: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ФРТ, ФЭЛ, ФИБС – 340;</a:t>
            </a:r>
          </a:p>
          <a:p>
            <a:r>
              <a:rPr lang="ru-RU" dirty="0"/>
              <a:t>ФКТИ, ФЭА, </a:t>
            </a:r>
            <a:r>
              <a:rPr lang="ru-RU" dirty="0" smtClean="0"/>
              <a:t>ИСГЭО – </a:t>
            </a:r>
            <a:r>
              <a:rPr lang="ru-RU" dirty="0"/>
              <a:t>324.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** Указывается военкомат, где гражданин стоит на учете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68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5" name="Рисунок 4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3297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8460"/>
            <a:ext cx="611560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9552" y="1484784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Направления/специальности</a:t>
            </a:r>
          </a:p>
          <a:p>
            <a:endParaRPr lang="ru-RU" b="1" dirty="0" smtClean="0"/>
          </a:p>
          <a:p>
            <a:r>
              <a:rPr lang="ru-RU" b="1" dirty="0" smtClean="0"/>
              <a:t>Офицеры, матросы запаса:</a:t>
            </a:r>
          </a:p>
          <a:p>
            <a:r>
              <a:rPr lang="ru-RU" dirty="0"/>
              <a:t>Факультет радиотехники и </a:t>
            </a:r>
            <a:r>
              <a:rPr lang="ru-RU" dirty="0" smtClean="0"/>
              <a:t>телекоммуникаций                                                         </a:t>
            </a:r>
          </a:p>
          <a:p>
            <a:r>
              <a:rPr lang="ru-RU" dirty="0"/>
              <a:t>Факультет электроники </a:t>
            </a:r>
            <a:r>
              <a:rPr lang="ru-RU" dirty="0" smtClean="0"/>
              <a:t>	                                                                                    </a:t>
            </a:r>
            <a:endParaRPr lang="ru-RU" sz="1600" dirty="0" smtClean="0"/>
          </a:p>
          <a:p>
            <a:r>
              <a:rPr lang="ru-RU" dirty="0" smtClean="0"/>
              <a:t>Факультет </a:t>
            </a:r>
            <a:r>
              <a:rPr lang="ru-RU" dirty="0"/>
              <a:t>компьютерных технологий и </a:t>
            </a:r>
            <a:r>
              <a:rPr lang="ru-RU" dirty="0" smtClean="0"/>
              <a:t>информатики	                                        </a:t>
            </a:r>
            <a:endParaRPr lang="ru-RU" sz="1600" dirty="0"/>
          </a:p>
          <a:p>
            <a:r>
              <a:rPr lang="ru-RU" dirty="0" smtClean="0"/>
              <a:t>Факультет электротехники и автоматики                                                                                                                                     Факультет информационно-измерительных и биотехнических систем</a:t>
            </a:r>
          </a:p>
          <a:p>
            <a:endParaRPr lang="ru-RU" dirty="0"/>
          </a:p>
          <a:p>
            <a:r>
              <a:rPr lang="ru-RU" dirty="0"/>
              <a:t>Институт социально-гуманитарного и экономического образования:</a:t>
            </a:r>
          </a:p>
          <a:p>
            <a:r>
              <a:rPr lang="ru-RU" dirty="0" smtClean="0"/>
              <a:t>- </a:t>
            </a:r>
            <a:r>
              <a:rPr lang="ru-RU" dirty="0"/>
              <a:t>«Управление качеством»</a:t>
            </a:r>
          </a:p>
          <a:p>
            <a:endParaRPr lang="ru-RU" dirty="0"/>
          </a:p>
          <a:p>
            <a:r>
              <a:rPr lang="ru-RU" b="1" dirty="0" smtClean="0"/>
              <a:t>Матросы запаса:</a:t>
            </a:r>
          </a:p>
          <a:p>
            <a:r>
              <a:rPr lang="ru-RU" dirty="0" smtClean="0"/>
              <a:t>Институт </a:t>
            </a:r>
            <a:r>
              <a:rPr lang="ru-RU" dirty="0"/>
              <a:t>социально-гуманитарного и экономического </a:t>
            </a:r>
            <a:r>
              <a:rPr lang="ru-RU" dirty="0" smtClean="0"/>
              <a:t>образования:</a:t>
            </a:r>
          </a:p>
          <a:p>
            <a:endParaRPr lang="ru-RU" dirty="0"/>
          </a:p>
          <a:p>
            <a:r>
              <a:rPr lang="ru-RU" dirty="0" smtClean="0"/>
              <a:t>- «Управление качеством»</a:t>
            </a:r>
          </a:p>
          <a:p>
            <a:r>
              <a:rPr lang="ru-RU" dirty="0" smtClean="0"/>
              <a:t>- «</a:t>
            </a:r>
            <a:r>
              <a:rPr lang="ru-RU" dirty="0" err="1" smtClean="0"/>
              <a:t>Инноватика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b="1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7452320" y="2348880"/>
            <a:ext cx="216024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668344" y="2663624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все</a:t>
            </a:r>
          </a:p>
          <a:p>
            <a:pPr algn="ctr"/>
            <a:r>
              <a:rPr lang="ru-RU" sz="1400" dirty="0" smtClean="0"/>
              <a:t>направления и специальности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1996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3" y="12980"/>
            <a:ext cx="660641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1219" y="980728"/>
            <a:ext cx="8941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pPr indent="542925" algn="just">
              <a:tabLst>
                <a:tab pos="361950" algn="l"/>
                <a:tab pos="447675" algn="l"/>
              </a:tabLst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916832"/>
            <a:ext cx="879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966415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Копия паспорта гражданина РФ:</a:t>
            </a:r>
            <a:endParaRPr lang="ru-RU" dirty="0"/>
          </a:p>
          <a:p>
            <a:r>
              <a:rPr lang="ru-RU" dirty="0"/>
              <a:t>- лист с общими данными и фото;</a:t>
            </a:r>
          </a:p>
          <a:p>
            <a:r>
              <a:rPr lang="ru-RU" dirty="0"/>
              <a:t>- лист с отметкой о регистрации по месту жительства</a:t>
            </a:r>
          </a:p>
          <a:p>
            <a:r>
              <a:rPr lang="ru-RU" dirty="0"/>
              <a:t>Копию с данными представить на одном листе формата А-4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86164"/>
            <a:ext cx="5674447" cy="41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1" y="12980"/>
            <a:ext cx="588633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1219" y="908720"/>
            <a:ext cx="8941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ctr"/>
            <a:r>
              <a:rPr lang="ru-RU" b="1" dirty="0"/>
              <a:t>Копию справки о временной регистрации по месту пребывания</a:t>
            </a:r>
            <a:r>
              <a:rPr lang="ru-RU" dirty="0"/>
              <a:t> </a:t>
            </a:r>
            <a:endParaRPr lang="en-US" dirty="0" smtClean="0"/>
          </a:p>
          <a:p>
            <a:pPr indent="176213" algn="ctr"/>
            <a:r>
              <a:rPr lang="ru-RU" dirty="0" smtClean="0"/>
              <a:t>- </a:t>
            </a:r>
            <a:r>
              <a:rPr lang="ru-RU" i="1" dirty="0"/>
              <a:t>для иногородних студентов</a:t>
            </a:r>
            <a:endParaRPr lang="ru-RU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65671"/>
            <a:ext cx="6624736" cy="444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1" y="12980"/>
            <a:ext cx="588633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706283"/>
            <a:ext cx="886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endParaRPr lang="ru-RU" sz="1400" dirty="0" smtClean="0"/>
          </a:p>
          <a:p>
            <a:pPr indent="176213" algn="just"/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8416" y="809934"/>
            <a:ext cx="8532440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59" y="783227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Дополнительные </a:t>
            </a:r>
            <a:r>
              <a:rPr lang="ru-RU" b="1" dirty="0" smtClean="0"/>
              <a:t>сведения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2" y="1229503"/>
            <a:ext cx="7675601" cy="534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6933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  </a:t>
            </a:r>
            <a:endParaRPr lang="ru-RU" sz="2400" b="1" dirty="0"/>
          </a:p>
        </p:txBody>
      </p:sp>
      <p:pic>
        <p:nvPicPr>
          <p:cNvPr id="17" name="Рисунок 16" descr="лого ЛЭТИ белый рус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2295958" cy="437464"/>
          </a:xfrm>
          <a:prstGeom prst="rect">
            <a:avLst/>
          </a:prstGeom>
        </p:spPr>
      </p:pic>
      <p:pic>
        <p:nvPicPr>
          <p:cNvPr id="6" name="Рисунок 5" descr="D:\Логотип ВУЦ ЛЭТИ 90x1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980"/>
            <a:ext cx="648072" cy="6803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71600" y="80993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Согласие на обработку персональных данных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66" y="1285595"/>
            <a:ext cx="3645044" cy="52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Office PowerPoint</Application>
  <PresentationFormat>Экран (4:3)</PresentationFormat>
  <Paragraphs>190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2018-11-28T09:34:50Z</dcterms:created>
  <dcterms:modified xsi:type="dcterms:W3CDTF">2026-01-21T11:01:55Z</dcterms:modified>
</cp:coreProperties>
</file>